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7" r:id="rId3"/>
    <p:sldId id="268" r:id="rId4"/>
    <p:sldId id="277" r:id="rId5"/>
    <p:sldId id="278" r:id="rId6"/>
    <p:sldId id="274" r:id="rId7"/>
    <p:sldId id="275" r:id="rId8"/>
    <p:sldId id="276" r:id="rId9"/>
    <p:sldId id="264" r:id="rId10"/>
    <p:sldId id="265" r:id="rId11"/>
    <p:sldId id="258" r:id="rId12"/>
    <p:sldId id="259" r:id="rId13"/>
    <p:sldId id="260" r:id="rId14"/>
    <p:sldId id="261" r:id="rId15"/>
    <p:sldId id="262" r:id="rId16"/>
    <p:sldId id="263" r:id="rId17"/>
    <p:sldId id="270" r:id="rId18"/>
    <p:sldId id="271" r:id="rId19"/>
    <p:sldId id="272" r:id="rId20"/>
    <p:sldId id="273" r:id="rId21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727" autoAdjust="0"/>
    <p:restoredTop sz="94660"/>
  </p:normalViewPr>
  <p:slideViewPr>
    <p:cSldViewPr>
      <p:cViewPr varScale="1">
        <p:scale>
          <a:sx n="69" d="100"/>
          <a:sy n="69" d="100"/>
        </p:scale>
        <p:origin x="1410" y="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Título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17" name="16 Subtítulo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 smtClean="0"/>
              <a:t>Haga clic para modificar el estilo de subtítulo del patrón</a:t>
            </a:r>
            <a:endParaRPr kumimoji="0" lang="en-US"/>
          </a:p>
        </p:txBody>
      </p:sp>
      <p:sp>
        <p:nvSpPr>
          <p:cNvPr id="30" name="29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030F4C-24C0-424F-AB05-7D11C631777C}" type="datetimeFigureOut">
              <a:rPr lang="es-ES" smtClean="0"/>
              <a:pPr/>
              <a:t>26/12/aa</a:t>
            </a:fld>
            <a:endParaRPr lang="es-ES"/>
          </a:p>
        </p:txBody>
      </p:sp>
      <p:sp>
        <p:nvSpPr>
          <p:cNvPr id="19" name="18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27" name="2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4DE57F-75C6-456C-BA2B-70B92C3B731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030F4C-24C0-424F-AB05-7D11C631777C}" type="datetimeFigureOut">
              <a:rPr lang="es-ES" smtClean="0"/>
              <a:pPr/>
              <a:t>26/12/aa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4DE57F-75C6-456C-BA2B-70B92C3B731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030F4C-24C0-424F-AB05-7D11C631777C}" type="datetimeFigureOut">
              <a:rPr lang="es-ES" smtClean="0"/>
              <a:pPr/>
              <a:t>26/12/aa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4DE57F-75C6-456C-BA2B-70B92C3B731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030F4C-24C0-424F-AB05-7D11C631777C}" type="datetimeFigureOut">
              <a:rPr lang="es-ES" smtClean="0"/>
              <a:pPr/>
              <a:t>26/12/aa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4DE57F-75C6-456C-BA2B-70B92C3B731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5" name="4 Marcador de contenido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030F4C-24C0-424F-AB05-7D11C631777C}" type="datetimeFigureOut">
              <a:rPr lang="es-ES" smtClean="0"/>
              <a:pPr/>
              <a:t>26/12/aa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4DE57F-75C6-456C-BA2B-70B92C3B731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030F4C-24C0-424F-AB05-7D11C631777C}" type="datetimeFigureOut">
              <a:rPr lang="es-ES" smtClean="0"/>
              <a:pPr/>
              <a:t>26/12/aa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4DE57F-75C6-456C-BA2B-70B92C3B731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030F4C-24C0-424F-AB05-7D11C631777C}" type="datetimeFigureOut">
              <a:rPr lang="es-ES" smtClean="0"/>
              <a:pPr/>
              <a:t>26/12/aa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4DE57F-75C6-456C-BA2B-70B92C3B731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030F4C-24C0-424F-AB05-7D11C631777C}" type="datetimeFigureOut">
              <a:rPr lang="es-ES" smtClean="0"/>
              <a:pPr/>
              <a:t>26/12/aa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4DE57F-75C6-456C-BA2B-70B92C3B731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Recortar y redondear rectángulo de esquina sencilla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11 Triángulo rectángulo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030F4C-24C0-424F-AB05-7D11C631777C}" type="datetimeFigureOut">
              <a:rPr lang="es-ES" smtClean="0"/>
              <a:pPr/>
              <a:t>26/12/aa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514DE57F-75C6-456C-BA2B-70B92C3B7317}" type="slidenum">
              <a:rPr lang="es-ES" smtClean="0"/>
              <a:pPr/>
              <a:t>‹Nº›</a:t>
            </a:fld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s-ES" smtClean="0"/>
              <a:t>Haga clic en el icono para agregar una imagen</a:t>
            </a:r>
            <a:endParaRPr kumimoji="0" lang="en-US" dirty="0"/>
          </a:p>
        </p:txBody>
      </p:sp>
      <p:sp>
        <p:nvSpPr>
          <p:cNvPr id="10" name="9 Forma libre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10 Forma libre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030F4C-24C0-424F-AB05-7D11C631777C}" type="datetimeFigureOut">
              <a:rPr lang="es-ES" smtClean="0"/>
              <a:pPr/>
              <a:t>26/12/aa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4DE57F-75C6-456C-BA2B-70B92C3B731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030F4C-24C0-424F-AB05-7D11C631777C}" type="datetimeFigureOut">
              <a:rPr lang="es-ES" smtClean="0"/>
              <a:pPr/>
              <a:t>26/12/aa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4DE57F-75C6-456C-BA2B-70B92C3B731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Forma libre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7 Forma libre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8 Marcador de título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0" name="29 Marcador de texto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  <a:p>
            <a:pPr lvl="1" eaLnBrk="1" latinLnBrk="0" hangingPunct="1"/>
            <a:r>
              <a:rPr kumimoji="0" lang="es-ES" smtClean="0"/>
              <a:t>Segundo nivel</a:t>
            </a:r>
          </a:p>
          <a:p>
            <a:pPr lvl="2" eaLnBrk="1" latinLnBrk="0" hangingPunct="1"/>
            <a:r>
              <a:rPr kumimoji="0" lang="es-ES" smtClean="0"/>
              <a:t>Tercer nivel</a:t>
            </a:r>
          </a:p>
          <a:p>
            <a:pPr lvl="3" eaLnBrk="1" latinLnBrk="0" hangingPunct="1"/>
            <a:r>
              <a:rPr kumimoji="0" lang="es-ES" smtClean="0"/>
              <a:t>Cuarto nivel</a:t>
            </a:r>
          </a:p>
          <a:p>
            <a:pPr lvl="4" eaLnBrk="1" latinLnBrk="0" hangingPunct="1"/>
            <a:r>
              <a:rPr kumimoji="0" lang="es-ES" smtClean="0"/>
              <a:t>Quinto nivel</a:t>
            </a:r>
            <a:endParaRPr kumimoji="0" lang="en-US"/>
          </a:p>
        </p:txBody>
      </p:sp>
      <p:sp>
        <p:nvSpPr>
          <p:cNvPr id="10" name="9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08030F4C-24C0-424F-AB05-7D11C631777C}" type="datetimeFigureOut">
              <a:rPr lang="es-ES" smtClean="0"/>
              <a:pPr/>
              <a:t>26/12/aa</a:t>
            </a:fld>
            <a:endParaRPr lang="es-ES"/>
          </a:p>
        </p:txBody>
      </p:sp>
      <p:sp>
        <p:nvSpPr>
          <p:cNvPr id="22" name="21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18" name="17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514DE57F-75C6-456C-BA2B-70B92C3B7317}" type="slidenum">
              <a:rPr lang="es-ES" smtClean="0"/>
              <a:pPr/>
              <a:t>‹Nº›</a:t>
            </a:fld>
            <a:endParaRPr lang="es-ES"/>
          </a:p>
        </p:txBody>
      </p:sp>
      <p:grpSp>
        <p:nvGrpSpPr>
          <p:cNvPr id="2" name="1 Grupo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11 Forma libre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12 Forma libre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://elpais.com/elpais/2014/06/20/eps/1403279099_300131.html" TargetMode="External"/><Relationship Id="rId2" Type="http://schemas.openxmlformats.org/officeDocument/2006/relationships/hyperlink" Target="http://www.20minutos.es/noticia/2168223/0/formacion-y-educacion/infanta-leonor/princesa-asturias/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www.revistavanityfair.es/actualidad/articulos/disciplina-disciplina/15125" TargetMode="External"/><Relationship Id="rId4" Type="http://schemas.openxmlformats.org/officeDocument/2006/relationships/hyperlink" Target="http://www.elmundo.es/loc/2014/04/29/535e782de2704e82568b456b.html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es-ES" dirty="0" smtClean="0">
                <a:solidFill>
                  <a:schemeClr val="bg1"/>
                </a:solidFill>
              </a:rPr>
              <a:t>LA EDUCACIÓN DE LA PRINCESA DE ASTURIAS</a:t>
            </a:r>
            <a:endParaRPr lang="es-ES" dirty="0">
              <a:solidFill>
                <a:schemeClr val="bg1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533400" y="3861048"/>
            <a:ext cx="7854696" cy="2520280"/>
          </a:xfrm>
        </p:spPr>
        <p:txBody>
          <a:bodyPr>
            <a:normAutofit fontScale="92500" lnSpcReduction="10000"/>
          </a:bodyPr>
          <a:lstStyle/>
          <a:p>
            <a:r>
              <a:rPr lang="es-ES" dirty="0" smtClean="0"/>
              <a:t>Virginia Prieto Chamorro</a:t>
            </a:r>
          </a:p>
          <a:p>
            <a:r>
              <a:rPr lang="es-ES" dirty="0" smtClean="0"/>
              <a:t>Sofía Ramos Muñoz</a:t>
            </a:r>
          </a:p>
          <a:p>
            <a:r>
              <a:rPr lang="es-ES" dirty="0" smtClean="0"/>
              <a:t>Antonio Rodríguez González</a:t>
            </a:r>
          </a:p>
          <a:p>
            <a:r>
              <a:rPr lang="es-ES" dirty="0" smtClean="0"/>
              <a:t>Cristina Sánchez Aceitón</a:t>
            </a:r>
          </a:p>
          <a:p>
            <a:r>
              <a:rPr lang="es-ES" dirty="0" err="1" smtClean="0"/>
              <a:t>Yanire</a:t>
            </a:r>
            <a:r>
              <a:rPr lang="es-ES" dirty="0" smtClean="0"/>
              <a:t> Suárez Pilo</a:t>
            </a:r>
          </a:p>
          <a:p>
            <a:r>
              <a:rPr lang="es-ES" dirty="0" smtClean="0"/>
              <a:t>Cristina Vega Benítez</a:t>
            </a:r>
          </a:p>
          <a:p>
            <a:endParaRPr lang="es-E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924712"/>
          </a:xfrm>
        </p:spPr>
        <p:txBody>
          <a:bodyPr>
            <a:noAutofit/>
          </a:bodyPr>
          <a:lstStyle/>
          <a:p>
            <a:r>
              <a:rPr lang="es-ES" sz="3600" dirty="0" smtClean="0">
                <a:solidFill>
                  <a:schemeClr val="bg1">
                    <a:lumMod val="50000"/>
                  </a:schemeClr>
                </a:solidFill>
              </a:rPr>
              <a:t>Antecedentes ,la figura de la Princesa de Asturias: Isabel II (1830-1904)</a:t>
            </a:r>
            <a:endParaRPr lang="es-ES" sz="3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499992" y="1600200"/>
            <a:ext cx="4186808" cy="4853136"/>
          </a:xfrm>
        </p:spPr>
        <p:txBody>
          <a:bodyPr>
            <a:normAutofit/>
          </a:bodyPr>
          <a:lstStyle/>
          <a:p>
            <a:pPr algn="just">
              <a:buFont typeface="Wingdings" pitchFamily="2" charset="2"/>
              <a:buChar char="Ø"/>
            </a:pPr>
            <a:r>
              <a:rPr lang="es-ES" dirty="0" smtClean="0"/>
              <a:t>Educación descuidada por su madre.</a:t>
            </a:r>
          </a:p>
          <a:p>
            <a:pPr algn="just">
              <a:buFont typeface="Wingdings" pitchFamily="2" charset="2"/>
              <a:buChar char="Ø"/>
            </a:pPr>
            <a:r>
              <a:rPr lang="es-ES" dirty="0" smtClean="0"/>
              <a:t>Rodeada de intrigas palaciegas durante toda su vida.</a:t>
            </a:r>
          </a:p>
          <a:p>
            <a:pPr algn="just">
              <a:buFont typeface="Wingdings" pitchFamily="2" charset="2"/>
              <a:buChar char="Ø"/>
            </a:pPr>
            <a:r>
              <a:rPr lang="es-ES" dirty="0" smtClean="0"/>
              <a:t>Sujeta a fuertes presiones por parte de sus apoyos y detractores (Guerras Carlistas)</a:t>
            </a:r>
          </a:p>
          <a:p>
            <a:pPr>
              <a:buNone/>
            </a:pPr>
            <a:endParaRPr lang="es-ES" dirty="0"/>
          </a:p>
        </p:txBody>
      </p:sp>
      <p:pic>
        <p:nvPicPr>
          <p:cNvPr id="4" name="6 Marcador de contenido" descr="arte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55576" y="1628800"/>
            <a:ext cx="3366222" cy="4937125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sz="3200" dirty="0" smtClean="0">
                <a:solidFill>
                  <a:schemeClr val="bg1">
                    <a:lumMod val="50000"/>
                  </a:schemeClr>
                </a:solidFill>
              </a:rPr>
              <a:t>Antecedentes, la figura del Príncipe de Asturias: Su Majestad el rey Felipe VI (1968-????)</a:t>
            </a:r>
            <a:endParaRPr lang="es-ES" sz="32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355976" y="1988840"/>
            <a:ext cx="4330824" cy="4137323"/>
          </a:xfrm>
        </p:spPr>
        <p:txBody>
          <a:bodyPr>
            <a:normAutofit lnSpcReduction="10000"/>
          </a:bodyPr>
          <a:lstStyle/>
          <a:p>
            <a:pPr algn="just">
              <a:buFont typeface="Wingdings" pitchFamily="2" charset="2"/>
              <a:buChar char="Ø"/>
            </a:pPr>
            <a:r>
              <a:rPr lang="es-ES" dirty="0" smtClean="0"/>
              <a:t>Educado desde la infancia para ser Jefe de Estado.</a:t>
            </a:r>
          </a:p>
          <a:p>
            <a:pPr algn="just">
              <a:buFont typeface="Wingdings" pitchFamily="2" charset="2"/>
              <a:buChar char="Ø"/>
            </a:pPr>
            <a:r>
              <a:rPr lang="es-ES" dirty="0" smtClean="0"/>
              <a:t>Políglota y con una amplia formación tanto en la vida civil como militar.</a:t>
            </a:r>
          </a:p>
          <a:p>
            <a:pPr algn="just">
              <a:buFont typeface="Wingdings" pitchFamily="2" charset="2"/>
              <a:buChar char="Ø"/>
            </a:pPr>
            <a:r>
              <a:rPr lang="es-ES" dirty="0" smtClean="0"/>
              <a:t>Su vida como príncipe de Asturias estuvo marcado por un periodo de estabilidad política y económica en España.</a:t>
            </a:r>
          </a:p>
          <a:p>
            <a:pPr>
              <a:buNone/>
            </a:pPr>
            <a:endParaRPr lang="es-ES" dirty="0"/>
          </a:p>
        </p:txBody>
      </p:sp>
      <p:pic>
        <p:nvPicPr>
          <p:cNvPr id="4" name="6 Marcador de contenido" descr="10--79078-felipe_11articulo=40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259632" y="2132856"/>
            <a:ext cx="2457450" cy="36195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1143000"/>
          </a:xfrm>
        </p:spPr>
        <p:txBody>
          <a:bodyPr/>
          <a:lstStyle/>
          <a:p>
            <a:pPr algn="ctr"/>
            <a:r>
              <a:rPr lang="es-ES" dirty="0" smtClean="0"/>
              <a:t>PRIMEROS AÑOS DE VIDA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539552" y="1124744"/>
            <a:ext cx="8280920" cy="5400600"/>
          </a:xfrm>
        </p:spPr>
        <p:txBody>
          <a:bodyPr/>
          <a:lstStyle/>
          <a:p>
            <a:pPr lvl="0"/>
            <a:r>
              <a:rPr lang="es-ES" b="1" i="1" dirty="0" smtClean="0"/>
              <a:t>Problemas políticos relacionados con la ley Sálica </a:t>
            </a:r>
          </a:p>
          <a:p>
            <a:pPr lvl="0">
              <a:buNone/>
            </a:pPr>
            <a:r>
              <a:rPr lang="es-ES" b="1" i="1" dirty="0" smtClean="0"/>
              <a:t>    y la Constitución en cuanto a los herederos de la corona</a:t>
            </a:r>
          </a:p>
          <a:p>
            <a:pPr lvl="1">
              <a:buFont typeface="Wingdings" pitchFamily="2" charset="2"/>
              <a:buChar char="v"/>
            </a:pPr>
            <a:r>
              <a:rPr lang="es-ES" dirty="0" smtClean="0"/>
              <a:t>Ley  Sálica </a:t>
            </a:r>
            <a:r>
              <a:rPr lang="es-ES" dirty="0" smtClean="0">
                <a:sym typeface="Wingdings" pitchFamily="2" charset="2"/>
              </a:rPr>
              <a:t> Primogenitura estricta.</a:t>
            </a:r>
          </a:p>
          <a:p>
            <a:pPr lvl="1">
              <a:buFont typeface="Wingdings" pitchFamily="2" charset="2"/>
              <a:buChar char="v"/>
            </a:pPr>
            <a:endParaRPr lang="es-ES" dirty="0" smtClean="0">
              <a:sym typeface="Wingdings" pitchFamily="2" charset="2"/>
            </a:endParaRPr>
          </a:p>
          <a:p>
            <a:pPr lvl="1">
              <a:buFont typeface="Wingdings" pitchFamily="2" charset="2"/>
              <a:buChar char="v"/>
            </a:pPr>
            <a:r>
              <a:rPr lang="es-ES" dirty="0" smtClean="0">
                <a:sym typeface="Wingdings" pitchFamily="2" charset="2"/>
              </a:rPr>
              <a:t>Ley “Agnaticia”  Prima sexo sobre </a:t>
            </a:r>
          </a:p>
          <a:p>
            <a:pPr lvl="1">
              <a:buNone/>
            </a:pPr>
            <a:r>
              <a:rPr lang="es-ES" dirty="0" smtClean="0">
                <a:sym typeface="Wingdings" pitchFamily="2" charset="2"/>
              </a:rPr>
              <a:t>la edad.</a:t>
            </a:r>
          </a:p>
          <a:p>
            <a:pPr lvl="2">
              <a:buFont typeface="Wingdings" pitchFamily="2" charset="2"/>
              <a:buChar char="q"/>
            </a:pPr>
            <a:r>
              <a:rPr lang="es-ES" dirty="0" smtClean="0">
                <a:sym typeface="Wingdings" pitchFamily="2" charset="2"/>
              </a:rPr>
              <a:t>Problema Monarquía Española</a:t>
            </a:r>
          </a:p>
          <a:p>
            <a:pPr lvl="2">
              <a:buFont typeface="Wingdings" pitchFamily="2" charset="2"/>
              <a:buChar char="q"/>
            </a:pPr>
            <a:r>
              <a:rPr lang="es-ES" dirty="0" smtClean="0">
                <a:sym typeface="Wingdings" pitchFamily="2" charset="2"/>
              </a:rPr>
              <a:t>Revisión Constitución para </a:t>
            </a:r>
          </a:p>
          <a:p>
            <a:pPr lvl="2">
              <a:buNone/>
            </a:pPr>
            <a:r>
              <a:rPr lang="es-ES" dirty="0" smtClean="0">
                <a:sym typeface="Wingdings" pitchFamily="2" charset="2"/>
              </a:rPr>
              <a:t>que prime  EDAD sobre SEXO.</a:t>
            </a:r>
            <a:endParaRPr lang="es-ES" dirty="0" smtClean="0"/>
          </a:p>
          <a:p>
            <a:pPr>
              <a:buNone/>
            </a:pPr>
            <a:endParaRPr lang="es-ES" dirty="0"/>
          </a:p>
        </p:txBody>
      </p:sp>
      <p:pic>
        <p:nvPicPr>
          <p:cNvPr id="5" name="4 Imagen" descr="todas_las_imagenes_de_la_coronacion_de_felipe_vi_y_letizia_581140031_800x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281936" y="2564904"/>
            <a:ext cx="2862064" cy="429309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0" y="692696"/>
            <a:ext cx="8229600" cy="5616624"/>
          </a:xfrm>
        </p:spPr>
        <p:txBody>
          <a:bodyPr>
            <a:normAutofit lnSpcReduction="10000"/>
          </a:bodyPr>
          <a:lstStyle/>
          <a:p>
            <a:pPr lvl="0"/>
            <a:r>
              <a:rPr lang="es-ES" b="1" i="1" dirty="0" smtClean="0"/>
              <a:t>Escolarización en guardería y escuela infantil. Tipo de enseñanza y perfil educativo</a:t>
            </a:r>
            <a:endParaRPr lang="es-ES" dirty="0" smtClean="0"/>
          </a:p>
          <a:p>
            <a:pPr marL="850392" lvl="1" indent="-457200">
              <a:buFont typeface="Wingdings" pitchFamily="2" charset="2"/>
              <a:buChar char="v"/>
            </a:pPr>
            <a:r>
              <a:rPr lang="es-ES" dirty="0" smtClean="0"/>
              <a:t>Educación lo más parecida a la de cualquier niño/a.</a:t>
            </a:r>
          </a:p>
          <a:p>
            <a:pPr marL="850392" lvl="1" indent="-457200">
              <a:buNone/>
            </a:pPr>
            <a:endParaRPr lang="es-ES" dirty="0" smtClean="0"/>
          </a:p>
          <a:p>
            <a:pPr marL="850392" lvl="1" indent="-457200">
              <a:buFont typeface="Wingdings" pitchFamily="2" charset="2"/>
              <a:buChar char="v"/>
            </a:pPr>
            <a:r>
              <a:rPr lang="es-ES" dirty="0" smtClean="0"/>
              <a:t>Guardería </a:t>
            </a:r>
            <a:r>
              <a:rPr lang="es-ES" dirty="0" smtClean="0">
                <a:sym typeface="Wingdings" pitchFamily="2" charset="2"/>
              </a:rPr>
              <a:t> Escuela Infantil de el Pardo.</a:t>
            </a:r>
          </a:p>
          <a:p>
            <a:pPr marL="850392" lvl="1" indent="-457200">
              <a:buNone/>
            </a:pPr>
            <a:endParaRPr lang="es-ES" dirty="0" smtClean="0">
              <a:sym typeface="Wingdings" pitchFamily="2" charset="2"/>
            </a:endParaRPr>
          </a:p>
          <a:p>
            <a:pPr marL="850392" lvl="1" indent="-457200">
              <a:buFont typeface="Wingdings" pitchFamily="2" charset="2"/>
              <a:buChar char="v"/>
            </a:pPr>
            <a:r>
              <a:rPr lang="es-ES" dirty="0" smtClean="0">
                <a:sym typeface="Wingdings" pitchFamily="2" charset="2"/>
              </a:rPr>
              <a:t>Educación Infantil  Colegio Santa María de los Rosales.</a:t>
            </a:r>
          </a:p>
          <a:p>
            <a:pPr marL="1124712" lvl="2" indent="-457200" algn="just">
              <a:buFont typeface="Wingdings" pitchFamily="2" charset="2"/>
              <a:buChar char="q"/>
            </a:pPr>
            <a:r>
              <a:rPr lang="es-ES" dirty="0" smtClean="0">
                <a:sym typeface="Wingdings" pitchFamily="2" charset="2"/>
              </a:rPr>
              <a:t>Mixto, laico y de uniforme.</a:t>
            </a:r>
          </a:p>
          <a:p>
            <a:pPr marL="1124712" lvl="2" indent="-457200" algn="just">
              <a:buFont typeface="Wingdings" pitchFamily="2" charset="2"/>
              <a:buChar char="q"/>
            </a:pPr>
            <a:r>
              <a:rPr lang="es-ES" dirty="0" smtClean="0">
                <a:sym typeface="Wingdings" pitchFamily="2" charset="2"/>
              </a:rPr>
              <a:t>Clases poco numerosas.</a:t>
            </a:r>
          </a:p>
          <a:p>
            <a:pPr marL="1124712" lvl="2" indent="-457200" algn="just">
              <a:buFont typeface="Wingdings" pitchFamily="2" charset="2"/>
              <a:buChar char="q"/>
            </a:pPr>
            <a:r>
              <a:rPr lang="es-ES" dirty="0" smtClean="0">
                <a:sym typeface="Wingdings" pitchFamily="2" charset="2"/>
              </a:rPr>
              <a:t>Ofrece multitud de talleres.</a:t>
            </a:r>
          </a:p>
          <a:p>
            <a:pPr marL="1124712" lvl="2" indent="-457200" algn="just">
              <a:buFont typeface="Wingdings" pitchFamily="2" charset="2"/>
              <a:buChar char="q"/>
            </a:pPr>
            <a:r>
              <a:rPr lang="es-ES" dirty="0" smtClean="0">
                <a:sym typeface="Wingdings" pitchFamily="2" charset="2"/>
              </a:rPr>
              <a:t>Mucha importancia a </a:t>
            </a:r>
          </a:p>
          <a:p>
            <a:pPr marL="1124712" lvl="2" indent="-457200" algn="just">
              <a:buNone/>
            </a:pPr>
            <a:r>
              <a:rPr lang="es-ES" dirty="0" smtClean="0">
                <a:sym typeface="Wingdings" pitchFamily="2" charset="2"/>
              </a:rPr>
              <a:t>los idiomas y a los deportes.</a:t>
            </a:r>
          </a:p>
          <a:p>
            <a:pPr marL="1124712" lvl="2" indent="-457200" algn="just">
              <a:buFont typeface="Wingdings" pitchFamily="2" charset="2"/>
              <a:buChar char="q"/>
            </a:pPr>
            <a:r>
              <a:rPr lang="es-ES" dirty="0" smtClean="0">
                <a:sym typeface="Wingdings" pitchFamily="2" charset="2"/>
              </a:rPr>
              <a:t>Valores y modales.</a:t>
            </a:r>
            <a:endParaRPr lang="es-ES" dirty="0"/>
          </a:p>
        </p:txBody>
      </p:sp>
      <p:pic>
        <p:nvPicPr>
          <p:cNvPr id="4" name="3 Imagen" descr="1213653602_850215_0000000000_sumario_normal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716016" y="3573016"/>
            <a:ext cx="4233664" cy="311174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s-ES" dirty="0" smtClean="0"/>
              <a:t>ENTORNO SOCIAL Y FAMILIAR:</a:t>
            </a:r>
            <a:br>
              <a:rPr lang="es-ES" dirty="0" smtClean="0"/>
            </a:br>
            <a:r>
              <a:rPr lang="es-ES" sz="4400" dirty="0" smtClean="0"/>
              <a:t>Relación con </a:t>
            </a:r>
            <a:r>
              <a:rPr lang="es-ES" sz="4400" dirty="0"/>
              <a:t>l</a:t>
            </a:r>
            <a:r>
              <a:rPr lang="es-ES" sz="4400" dirty="0" smtClean="0"/>
              <a:t>a </a:t>
            </a:r>
            <a:r>
              <a:rPr lang="es-ES" sz="4400" dirty="0"/>
              <a:t>f</a:t>
            </a:r>
            <a:r>
              <a:rPr lang="es-ES" sz="4400" dirty="0" smtClean="0"/>
              <a:t>amilia </a:t>
            </a:r>
            <a:r>
              <a:rPr lang="es-ES" sz="4400" dirty="0"/>
              <a:t>m</a:t>
            </a:r>
            <a:r>
              <a:rPr lang="es-ES" sz="4400" dirty="0" smtClean="0"/>
              <a:t>aterna</a:t>
            </a:r>
            <a:endParaRPr lang="es-ES" sz="4400" dirty="0"/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755576" y="1988840"/>
            <a:ext cx="7931224" cy="41764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708062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780696"/>
          </a:xfrm>
        </p:spPr>
        <p:txBody>
          <a:bodyPr>
            <a:normAutofit/>
          </a:bodyPr>
          <a:lstStyle/>
          <a:p>
            <a:pPr algn="ctr"/>
            <a:r>
              <a:rPr lang="es-ES" sz="4000" dirty="0" smtClean="0"/>
              <a:t>Relación con </a:t>
            </a:r>
            <a:r>
              <a:rPr lang="es-ES" sz="4000" dirty="0"/>
              <a:t>l</a:t>
            </a:r>
            <a:r>
              <a:rPr lang="es-ES" sz="4000" dirty="0" smtClean="0"/>
              <a:t>a </a:t>
            </a:r>
            <a:r>
              <a:rPr lang="es-ES" sz="4000" dirty="0"/>
              <a:t>f</a:t>
            </a:r>
            <a:r>
              <a:rPr lang="es-ES" sz="4000" dirty="0" smtClean="0"/>
              <a:t>amilia </a:t>
            </a:r>
            <a:r>
              <a:rPr lang="es-ES" sz="4000" dirty="0"/>
              <a:t>p</a:t>
            </a:r>
            <a:r>
              <a:rPr lang="es-ES" sz="4000" dirty="0" smtClean="0"/>
              <a:t>aterna</a:t>
            </a:r>
            <a:endParaRPr lang="es-ES" sz="4000" dirty="0"/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457200" y="1772816"/>
            <a:ext cx="8435280" cy="48965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08771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332655"/>
            <a:ext cx="8229600" cy="1915763"/>
          </a:xfrm>
        </p:spPr>
        <p:txBody>
          <a:bodyPr>
            <a:normAutofit fontScale="90000"/>
          </a:bodyPr>
          <a:lstStyle/>
          <a:p>
            <a:pPr algn="ctr"/>
            <a:r>
              <a:rPr lang="es-ES" sz="4000" b="1" i="1" dirty="0" smtClean="0"/>
              <a:t/>
            </a:r>
            <a:br>
              <a:rPr lang="es-ES" sz="4000" b="1" i="1" dirty="0" smtClean="0"/>
            </a:br>
            <a:r>
              <a:rPr lang="es-ES" sz="4000" b="1" i="1" dirty="0"/>
              <a:t/>
            </a:r>
            <a:br>
              <a:rPr lang="es-ES" sz="4000" b="1" i="1" dirty="0"/>
            </a:br>
            <a:r>
              <a:rPr lang="es-ES" sz="4000" b="1" i="1" dirty="0" smtClean="0"/>
              <a:t/>
            </a:r>
            <a:br>
              <a:rPr lang="es-ES" sz="4000" b="1" i="1" dirty="0" smtClean="0"/>
            </a:br>
            <a:r>
              <a:rPr lang="es-ES" sz="4000" b="1" i="1" dirty="0"/>
              <a:t/>
            </a:r>
            <a:br>
              <a:rPr lang="es-ES" sz="4000" b="1" i="1" dirty="0"/>
            </a:br>
            <a:r>
              <a:rPr lang="es-ES" sz="4400" dirty="0" smtClean="0"/>
              <a:t>El papel de Sofía. Función afectiva y complementaria como apoyo.</a:t>
            </a:r>
            <a:endParaRPr lang="es-ES" sz="4400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57200" y="2636912"/>
            <a:ext cx="8229600" cy="3687688"/>
          </a:xfrm>
        </p:spPr>
        <p:txBody>
          <a:bodyPr/>
          <a:lstStyle/>
          <a:p>
            <a:r>
              <a:rPr lang="es-ES" dirty="0" smtClean="0"/>
              <a:t>Hoy día                        forma de vida muy parecida.</a:t>
            </a:r>
          </a:p>
          <a:p>
            <a:r>
              <a:rPr lang="es-ES" dirty="0" smtClean="0"/>
              <a:t>Signos visibles                    diferencia en orden    					    protocolario. </a:t>
            </a:r>
          </a:p>
          <a:p>
            <a:r>
              <a:rPr lang="es-ES" dirty="0" smtClean="0"/>
              <a:t>Sofía siente pasión por su hermana, que es su ídolo.</a:t>
            </a:r>
          </a:p>
          <a:p>
            <a:r>
              <a:rPr lang="es-ES" dirty="0" smtClean="0"/>
              <a:t>En algunas ocasiones siente celos.</a:t>
            </a:r>
            <a:endParaRPr lang="es-ES" dirty="0"/>
          </a:p>
        </p:txBody>
      </p:sp>
      <p:sp>
        <p:nvSpPr>
          <p:cNvPr id="4" name="Flecha derecha 3"/>
          <p:cNvSpPr/>
          <p:nvPr/>
        </p:nvSpPr>
        <p:spPr>
          <a:xfrm>
            <a:off x="2195736" y="2896491"/>
            <a:ext cx="1296144" cy="7200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" name="Flecha derecha 4"/>
          <p:cNvSpPr/>
          <p:nvPr/>
        </p:nvSpPr>
        <p:spPr>
          <a:xfrm>
            <a:off x="3131840" y="3356992"/>
            <a:ext cx="1224136" cy="14401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351815" y="4878960"/>
            <a:ext cx="4094783" cy="1834133"/>
          </a:xfrm>
          <a:prstGeom prst="rect">
            <a:avLst/>
          </a:prstGeom>
          <a:effectLst>
            <a:softEdge rad="12700"/>
          </a:effectLst>
        </p:spPr>
      </p:pic>
    </p:spTree>
    <p:extLst>
      <p:ext uri="{BB962C8B-B14F-4D97-AF65-F5344CB8AC3E}">
        <p14:creationId xmlns:p14="http://schemas.microsoft.com/office/powerpoint/2010/main" val="330329088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PROYECCIÓN MEDIÁTICA </a:t>
            </a:r>
            <a:endParaRPr lang="es-ES" dirty="0"/>
          </a:p>
        </p:txBody>
      </p:sp>
      <p:pic>
        <p:nvPicPr>
          <p:cNvPr id="4" name="3 Marcador de contenido" descr="Sin título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425355" y="1935163"/>
            <a:ext cx="6293289" cy="4389437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dirty="0" smtClean="0"/>
              <a:t>PROYECCION MEDIÁTICA Y ACTOS PROTOCOLARIOS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s-ES" dirty="0" smtClean="0"/>
              <a:t>Desde su nacimiento hasta la actualidad.</a:t>
            </a:r>
          </a:p>
          <a:p>
            <a:endParaRPr lang="es-ES" dirty="0" smtClean="0"/>
          </a:p>
          <a:p>
            <a:r>
              <a:rPr lang="es-ES" dirty="0" smtClean="0"/>
              <a:t>Heredera a la Corona Española, y tiene unas funciones que por su corta edad, no desempeña.</a:t>
            </a:r>
          </a:p>
          <a:p>
            <a:endParaRPr lang="es-ES" dirty="0" smtClean="0"/>
          </a:p>
          <a:p>
            <a:r>
              <a:rPr lang="es-ES" dirty="0" smtClean="0"/>
              <a:t>Acompaña a sus padres a algunos actos oficiales.</a:t>
            </a:r>
          </a:p>
          <a:p>
            <a:endParaRPr lang="es-ES" dirty="0" smtClean="0"/>
          </a:p>
          <a:p>
            <a:r>
              <a:rPr lang="es-ES" dirty="0" smtClean="0"/>
              <a:t>Tiene que seguir unos actos protocolarios, que no son los “normales” de una niña de su edad. </a:t>
            </a:r>
          </a:p>
          <a:p>
            <a:endParaRPr lang="es-E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LA PRESENCIA MEDIATICA</a:t>
            </a:r>
            <a:endParaRPr lang="es-ES" dirty="0"/>
          </a:p>
        </p:txBody>
      </p:sp>
      <p:sp>
        <p:nvSpPr>
          <p:cNvPr id="5" name="4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 smtClean="0"/>
              <a:t>La princesa de Asturias en la prensa diaria</a:t>
            </a:r>
          </a:p>
          <a:p>
            <a:endParaRPr lang="es-ES" dirty="0"/>
          </a:p>
        </p:txBody>
      </p:sp>
      <p:sp>
        <p:nvSpPr>
          <p:cNvPr id="7" name="6 Rectángulo"/>
          <p:cNvSpPr/>
          <p:nvPr/>
        </p:nvSpPr>
        <p:spPr>
          <a:xfrm>
            <a:off x="642910" y="2357430"/>
            <a:ext cx="7858180" cy="38576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 cstate="print"/>
          <a:srcRect l="36320" t="38550" r="25118" b="36274"/>
          <a:stretch>
            <a:fillRect/>
          </a:stretch>
        </p:blipFill>
        <p:spPr bwMode="auto">
          <a:xfrm>
            <a:off x="642910" y="2357430"/>
            <a:ext cx="7929618" cy="3857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LA PRESENCIA MEDIATICA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 smtClean="0"/>
              <a:t>La princesa de Asturias en la prensa </a:t>
            </a:r>
            <a:r>
              <a:rPr lang="es-ES" dirty="0" err="1" smtClean="0"/>
              <a:t>diária</a:t>
            </a:r>
            <a:endParaRPr lang="es-ES" dirty="0" smtClean="0"/>
          </a:p>
          <a:p>
            <a:pPr>
              <a:buNone/>
            </a:pPr>
            <a:endParaRPr lang="es-ES" dirty="0"/>
          </a:p>
        </p:txBody>
      </p:sp>
      <p:sp>
        <p:nvSpPr>
          <p:cNvPr id="5" name="4 Rectángulo"/>
          <p:cNvSpPr/>
          <p:nvPr/>
        </p:nvSpPr>
        <p:spPr>
          <a:xfrm>
            <a:off x="928662" y="2500306"/>
            <a:ext cx="7572428" cy="378621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2" cstate="print"/>
          <a:srcRect l="36274" t="30469" r="24743" b="34375"/>
          <a:stretch>
            <a:fillRect/>
          </a:stretch>
        </p:blipFill>
        <p:spPr bwMode="auto">
          <a:xfrm>
            <a:off x="928662" y="2500306"/>
            <a:ext cx="7786742" cy="39290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LA PRESENCIA MEDIATICA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 smtClean="0"/>
              <a:t>La princesa de Asturias en la prensa diaria</a:t>
            </a:r>
          </a:p>
          <a:p>
            <a:pPr lvl="2">
              <a:buNone/>
            </a:pPr>
            <a:r>
              <a:rPr lang="es-ES" dirty="0" smtClean="0"/>
              <a:t>TITULARES MÁS DESTACADOS ENTRE LA PRENSA DIARIA(2014)</a:t>
            </a:r>
          </a:p>
          <a:p>
            <a:pPr lvl="2">
              <a:buNone/>
            </a:pPr>
            <a:endParaRPr lang="es-ES" dirty="0" smtClean="0"/>
          </a:p>
          <a:p>
            <a:pPr lvl="2">
              <a:buFont typeface="Wingdings" pitchFamily="2" charset="2"/>
              <a:buChar char="v"/>
            </a:pPr>
            <a:r>
              <a:rPr lang="es-ES" dirty="0" smtClean="0"/>
              <a:t>La infanta Leonor pasará a ser princesa de Asturias.</a:t>
            </a:r>
          </a:p>
          <a:p>
            <a:pPr lvl="2">
              <a:buFont typeface="Wingdings" pitchFamily="2" charset="2"/>
              <a:buChar char="v"/>
            </a:pPr>
            <a:r>
              <a:rPr lang="es-ES" dirty="0" smtClean="0"/>
              <a:t>Los premios príncipe de Asturias pasan a llamarse Princesa de Asturias.</a:t>
            </a:r>
          </a:p>
          <a:p>
            <a:pPr lvl="2">
              <a:buFont typeface="Wingdings" pitchFamily="2" charset="2"/>
              <a:buChar char="v"/>
            </a:pPr>
            <a:r>
              <a:rPr lang="es-ES" dirty="0" smtClean="0"/>
              <a:t>La figura de la princesa Leonor en el museo de cera.</a:t>
            </a:r>
          </a:p>
          <a:p>
            <a:pPr lvl="2">
              <a:buFont typeface="Wingdings" pitchFamily="2" charset="2"/>
              <a:buChar char="v"/>
            </a:pPr>
            <a:r>
              <a:rPr lang="es-ES" dirty="0"/>
              <a:t> </a:t>
            </a:r>
            <a:r>
              <a:rPr lang="es-ES" dirty="0" smtClean="0"/>
              <a:t>Desfile de la Hispanidad. Curiosidad y saber estar.</a:t>
            </a:r>
          </a:p>
          <a:p>
            <a:pPr lvl="2">
              <a:buFont typeface="Wingdings" pitchFamily="2" charset="2"/>
              <a:buChar char="v"/>
            </a:pPr>
            <a:endParaRPr lang="es-ES" dirty="0" smtClean="0"/>
          </a:p>
          <a:p>
            <a:pPr lvl="2">
              <a:buFont typeface="Wingdings" pitchFamily="2" charset="2"/>
              <a:buChar char="v"/>
            </a:pPr>
            <a:endParaRPr lang="es-ES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LA PRESENCIA MEDIATICA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 smtClean="0"/>
              <a:t>La princesa de Asturias en la prensa diaria</a:t>
            </a:r>
          </a:p>
          <a:p>
            <a:pPr lvl="2">
              <a:buNone/>
            </a:pPr>
            <a:r>
              <a:rPr lang="es-ES" dirty="0" smtClean="0"/>
              <a:t>TITULARES MÁS DESTACADOS ENTRE LA PRENSA DIARIA(2015)</a:t>
            </a:r>
          </a:p>
          <a:p>
            <a:pPr lvl="2">
              <a:buNone/>
            </a:pPr>
            <a:endParaRPr lang="es-ES" dirty="0" smtClean="0"/>
          </a:p>
          <a:p>
            <a:pPr lvl="2">
              <a:buFont typeface="Wingdings" pitchFamily="2" charset="2"/>
              <a:buChar char="v"/>
            </a:pPr>
            <a:r>
              <a:rPr lang="es-ES" dirty="0" smtClean="0"/>
              <a:t>Comunión de la Princesa de Asturias.</a:t>
            </a:r>
          </a:p>
          <a:p>
            <a:pPr lvl="2">
              <a:buFont typeface="Wingdings" pitchFamily="2" charset="2"/>
              <a:buChar char="v"/>
            </a:pPr>
            <a:r>
              <a:rPr lang="es-ES" dirty="0" smtClean="0"/>
              <a:t>Premios Princesa de Asturias.</a:t>
            </a:r>
          </a:p>
          <a:p>
            <a:pPr lvl="2">
              <a:buFont typeface="Wingdings" pitchFamily="2" charset="2"/>
              <a:buChar char="v"/>
            </a:pPr>
            <a:r>
              <a:rPr lang="es-ES" dirty="0" smtClean="0"/>
              <a:t>Día de la Hispanidad.</a:t>
            </a:r>
          </a:p>
          <a:p>
            <a:pPr lvl="2">
              <a:buFont typeface="Wingdings" pitchFamily="2" charset="2"/>
              <a:buChar char="v"/>
            </a:pPr>
            <a:r>
              <a:rPr lang="es-ES" dirty="0" smtClean="0"/>
              <a:t>Décimo cumpleaños de Doña Leonor. Regalo toisón de oro.</a:t>
            </a:r>
          </a:p>
          <a:p>
            <a:pPr lvl="2">
              <a:buFont typeface="Wingdings" pitchFamily="2" charset="2"/>
              <a:buChar char="v"/>
            </a:pPr>
            <a:endParaRPr lang="es-ES" dirty="0" smtClean="0"/>
          </a:p>
          <a:p>
            <a:pPr lvl="2">
              <a:buFont typeface="Wingdings" pitchFamily="2" charset="2"/>
              <a:buChar char="v"/>
            </a:pPr>
            <a:endParaRPr lang="es-ES" dirty="0" smtClean="0"/>
          </a:p>
          <a:p>
            <a:pPr lvl="2">
              <a:buFont typeface="Wingdings" pitchFamily="2" charset="2"/>
              <a:buChar char="v"/>
            </a:pPr>
            <a:endParaRPr lang="es-ES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LA PRESENCIA MEDIATICA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s-ES" dirty="0" smtClean="0"/>
              <a:t>La princesa de Asturias en la prensa diaria</a:t>
            </a:r>
          </a:p>
          <a:p>
            <a:pPr lvl="2">
              <a:buNone/>
            </a:pPr>
            <a:r>
              <a:rPr lang="es-ES" dirty="0" smtClean="0"/>
              <a:t>OTRO TITULARES SOBRE LA PRINCESA DE ASTURIAS</a:t>
            </a:r>
          </a:p>
          <a:p>
            <a:pPr lvl="2">
              <a:buNone/>
            </a:pPr>
            <a:endParaRPr lang="es-ES" dirty="0" smtClean="0"/>
          </a:p>
          <a:p>
            <a:pPr lvl="2">
              <a:buFont typeface="Wingdings" pitchFamily="2" charset="2"/>
              <a:buChar char="v"/>
            </a:pPr>
            <a:r>
              <a:rPr lang="es-ES" dirty="0" smtClean="0"/>
              <a:t>Educación y saber estar.</a:t>
            </a:r>
          </a:p>
          <a:p>
            <a:pPr lvl="2">
              <a:buFont typeface="Wingdings" pitchFamily="2" charset="2"/>
              <a:buChar char="v"/>
            </a:pPr>
            <a:r>
              <a:rPr lang="es-ES" dirty="0" smtClean="0"/>
              <a:t>Deseo por parte de los padres de que la princesa lleve una vida lo más normal posible. </a:t>
            </a:r>
          </a:p>
          <a:p>
            <a:pPr lvl="5">
              <a:buFont typeface="Wingdings" pitchFamily="2" charset="2"/>
              <a:buChar char="§"/>
            </a:pPr>
            <a:r>
              <a:rPr lang="es-ES" dirty="0" smtClean="0"/>
              <a:t>Actos</a:t>
            </a:r>
          </a:p>
          <a:p>
            <a:pPr lvl="5">
              <a:buFont typeface="Wingdings" pitchFamily="2" charset="2"/>
              <a:buChar char="§"/>
            </a:pPr>
            <a:r>
              <a:rPr lang="es-ES" dirty="0"/>
              <a:t>C</a:t>
            </a:r>
            <a:r>
              <a:rPr lang="es-ES" dirty="0" smtClean="0"/>
              <a:t>omunión </a:t>
            </a:r>
          </a:p>
          <a:p>
            <a:pPr lvl="2">
              <a:buFont typeface="Wingdings" pitchFamily="2" charset="2"/>
              <a:buChar char="v"/>
            </a:pPr>
            <a:r>
              <a:rPr lang="es-ES" dirty="0" smtClean="0"/>
              <a:t>Se habla poco de moda en esta prensa.</a:t>
            </a:r>
          </a:p>
          <a:p>
            <a:pPr lvl="2">
              <a:buFont typeface="Wingdings" pitchFamily="2" charset="2"/>
              <a:buChar char="v"/>
            </a:pPr>
            <a:r>
              <a:rPr lang="es-ES" dirty="0"/>
              <a:t>P</a:t>
            </a:r>
            <a:r>
              <a:rPr lang="es-ES" dirty="0" smtClean="0"/>
              <a:t>ersonalidad comparada con la del padre.</a:t>
            </a:r>
          </a:p>
          <a:p>
            <a:pPr lvl="2">
              <a:buFont typeface="Wingdings" pitchFamily="2" charset="2"/>
              <a:buChar char="v"/>
            </a:pPr>
            <a:r>
              <a:rPr lang="es-ES" smtClean="0"/>
              <a:t>Anécdotas</a:t>
            </a:r>
            <a:endParaRPr lang="es-ES" dirty="0" smtClean="0"/>
          </a:p>
          <a:p>
            <a:pPr lvl="2">
              <a:buFont typeface="Wingdings" pitchFamily="2" charset="2"/>
              <a:buChar char="v"/>
            </a:pPr>
            <a:endParaRPr lang="es-ES" dirty="0" smtClean="0"/>
          </a:p>
          <a:p>
            <a:pPr lvl="2">
              <a:buFont typeface="Wingdings" pitchFamily="2" charset="2"/>
              <a:buChar char="v"/>
            </a:pPr>
            <a:endParaRPr lang="es-ES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LA PRESENCIA MEDIÁTICA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 smtClean="0"/>
              <a:t>La princesa de Asturias en la prensa rosa</a:t>
            </a:r>
          </a:p>
          <a:p>
            <a:pPr>
              <a:buNone/>
            </a:pPr>
            <a:endParaRPr lang="es-ES" dirty="0" smtClean="0"/>
          </a:p>
          <a:p>
            <a:pPr lvl="2">
              <a:buFont typeface="Wingdings" pitchFamily="2" charset="2"/>
              <a:buChar char="v"/>
            </a:pPr>
            <a:r>
              <a:rPr lang="es-ES" dirty="0" smtClean="0"/>
              <a:t>MODA</a:t>
            </a:r>
          </a:p>
          <a:p>
            <a:pPr lvl="2">
              <a:buFont typeface="Wingdings" pitchFamily="2" charset="2"/>
              <a:buChar char="v"/>
            </a:pPr>
            <a:r>
              <a:rPr lang="es-ES" dirty="0" smtClean="0"/>
              <a:t>POSADOS</a:t>
            </a:r>
          </a:p>
          <a:p>
            <a:pPr lvl="2">
              <a:buFont typeface="Wingdings" pitchFamily="2" charset="2"/>
              <a:buChar char="v"/>
            </a:pPr>
            <a:r>
              <a:rPr lang="es-ES" dirty="0" smtClean="0"/>
              <a:t>APARIENCIA FÍSICA</a:t>
            </a:r>
          </a:p>
          <a:p>
            <a:pPr lvl="2">
              <a:buFont typeface="Wingdings" pitchFamily="2" charset="2"/>
              <a:buChar char="v"/>
            </a:pPr>
            <a:r>
              <a:rPr lang="es-ES" dirty="0" smtClean="0"/>
              <a:t>POSADOS VERANIEGOS Y VACACIONES</a:t>
            </a:r>
          </a:p>
          <a:p>
            <a:pPr lvl="2">
              <a:buFont typeface="Wingdings" pitchFamily="2" charset="2"/>
              <a:buChar char="v"/>
            </a:pPr>
            <a:r>
              <a:rPr lang="es-ES" smtClean="0"/>
              <a:t>ACTOS FAMILIARES</a:t>
            </a:r>
          </a:p>
          <a:p>
            <a:pPr lvl="2">
              <a:buNone/>
            </a:pPr>
            <a:endParaRPr lang="es-ES" dirty="0" smtClean="0"/>
          </a:p>
          <a:p>
            <a:pPr lvl="2">
              <a:buFont typeface="Wingdings" pitchFamily="2" charset="2"/>
              <a:buChar char="v"/>
            </a:pPr>
            <a:endParaRPr lang="es-ES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11 Elipse"/>
          <p:cNvSpPr/>
          <p:nvPr/>
        </p:nvSpPr>
        <p:spPr>
          <a:xfrm>
            <a:off x="3275856" y="3717032"/>
            <a:ext cx="2700300" cy="2592288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636680"/>
          </a:xfrm>
        </p:spPr>
        <p:txBody>
          <a:bodyPr>
            <a:normAutofit/>
          </a:bodyPr>
          <a:lstStyle/>
          <a:p>
            <a:r>
              <a:rPr lang="es-ES" sz="2400" b="1" dirty="0" smtClean="0">
                <a:solidFill>
                  <a:schemeClr val="accent1">
                    <a:lumMod val="75000"/>
                  </a:schemeClr>
                </a:solidFill>
              </a:rPr>
              <a:t>ACTUAL Y POSIBLE FORMACIÓN DE LA PRINCESA LEONOR</a:t>
            </a:r>
            <a:endParaRPr lang="es-ES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4" name="3 Marcador de contenido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9832" y="1412776"/>
            <a:ext cx="1962919" cy="1470295"/>
          </a:xfrm>
          <a:prstGeom prst="rect">
            <a:avLst/>
          </a:prstGeom>
        </p:spPr>
      </p:pic>
      <p:pic>
        <p:nvPicPr>
          <p:cNvPr id="5" name="4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4248" y="1484784"/>
            <a:ext cx="1125334" cy="1512168"/>
          </a:xfrm>
          <a:prstGeom prst="rect">
            <a:avLst/>
          </a:prstGeom>
        </p:spPr>
      </p:pic>
      <p:cxnSp>
        <p:nvCxnSpPr>
          <p:cNvPr id="6" name="5 Conector recto"/>
          <p:cNvCxnSpPr/>
          <p:nvPr/>
        </p:nvCxnSpPr>
        <p:spPr>
          <a:xfrm>
            <a:off x="5220072" y="2492896"/>
            <a:ext cx="1358094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7" name="6 Corazón"/>
          <p:cNvSpPr/>
          <p:nvPr/>
        </p:nvSpPr>
        <p:spPr>
          <a:xfrm>
            <a:off x="5796136" y="1772816"/>
            <a:ext cx="360040" cy="411447"/>
          </a:xfrm>
          <a:prstGeom prst="hear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cxnSp>
        <p:nvCxnSpPr>
          <p:cNvPr id="8" name="7 Conector recto de flecha"/>
          <p:cNvCxnSpPr/>
          <p:nvPr/>
        </p:nvCxnSpPr>
        <p:spPr>
          <a:xfrm flipH="1">
            <a:off x="5148064" y="2492896"/>
            <a:ext cx="674018" cy="121893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9" name="8 Conector recto de flecha"/>
          <p:cNvCxnSpPr/>
          <p:nvPr/>
        </p:nvCxnSpPr>
        <p:spPr>
          <a:xfrm>
            <a:off x="5868144" y="2492896"/>
            <a:ext cx="828092" cy="1167531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pic>
        <p:nvPicPr>
          <p:cNvPr id="10" name="9 Imagen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4208" y="4149080"/>
            <a:ext cx="1193987" cy="1761938"/>
          </a:xfrm>
          <a:prstGeom prst="rect">
            <a:avLst/>
          </a:prstGeom>
        </p:spPr>
      </p:pic>
      <p:pic>
        <p:nvPicPr>
          <p:cNvPr id="11" name="10 Imagen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3928" y="4077072"/>
            <a:ext cx="1450218" cy="1750504"/>
          </a:xfrm>
          <a:prstGeom prst="rect">
            <a:avLst/>
          </a:prstGeom>
        </p:spPr>
      </p:pic>
      <p:sp>
        <p:nvSpPr>
          <p:cNvPr id="13" name="12 Pergamino vertical"/>
          <p:cNvSpPr/>
          <p:nvPr/>
        </p:nvSpPr>
        <p:spPr>
          <a:xfrm>
            <a:off x="251520" y="2708920"/>
            <a:ext cx="2736304" cy="3096344"/>
          </a:xfrm>
          <a:prstGeom prst="verticalScroll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4" name="13 CuadroTexto"/>
          <p:cNvSpPr txBox="1"/>
          <p:nvPr/>
        </p:nvSpPr>
        <p:spPr>
          <a:xfrm>
            <a:off x="539552" y="3645024"/>
            <a:ext cx="216024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Tx/>
              <a:buChar char="-"/>
            </a:pPr>
            <a:r>
              <a:rPr lang="es-ES" b="1" dirty="0" smtClean="0">
                <a:solidFill>
                  <a:srgbClr val="00B050"/>
                </a:solidFill>
              </a:rPr>
              <a:t>Entusiastas</a:t>
            </a:r>
          </a:p>
          <a:p>
            <a:pPr marL="285750" indent="-285750" algn="just">
              <a:buFontTx/>
              <a:buChar char="-"/>
            </a:pPr>
            <a:r>
              <a:rPr lang="es-ES" b="1" dirty="0" smtClean="0">
                <a:solidFill>
                  <a:srgbClr val="00B050"/>
                </a:solidFill>
              </a:rPr>
              <a:t>Curiosos</a:t>
            </a:r>
          </a:p>
          <a:p>
            <a:pPr marL="285750" indent="-285750" algn="just">
              <a:buFontTx/>
              <a:buChar char="-"/>
            </a:pPr>
            <a:r>
              <a:rPr lang="es-ES" b="1" dirty="0" smtClean="0">
                <a:solidFill>
                  <a:srgbClr val="00B050"/>
                </a:solidFill>
              </a:rPr>
              <a:t>Observadores</a:t>
            </a:r>
          </a:p>
          <a:p>
            <a:pPr marL="285750" indent="-285750" algn="just">
              <a:buFontTx/>
              <a:buChar char="-"/>
            </a:pPr>
            <a:r>
              <a:rPr lang="es-ES" b="1" dirty="0" smtClean="0">
                <a:solidFill>
                  <a:srgbClr val="00B050"/>
                </a:solidFill>
              </a:rPr>
              <a:t>Mediadores…</a:t>
            </a:r>
            <a:endParaRPr lang="es-ES" b="1" dirty="0">
              <a:solidFill>
                <a:srgbClr val="00B050"/>
              </a:solidFill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15 Rectángulo redondeado"/>
          <p:cNvSpPr/>
          <p:nvPr/>
        </p:nvSpPr>
        <p:spPr>
          <a:xfrm>
            <a:off x="5724128" y="4077072"/>
            <a:ext cx="2448272" cy="504056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5" name="14 Rectángulo redondeado"/>
          <p:cNvSpPr/>
          <p:nvPr/>
        </p:nvSpPr>
        <p:spPr>
          <a:xfrm>
            <a:off x="2699792" y="4581128"/>
            <a:ext cx="3240360" cy="720080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4" name="13 Rectángulo redondeado"/>
          <p:cNvSpPr/>
          <p:nvPr/>
        </p:nvSpPr>
        <p:spPr>
          <a:xfrm>
            <a:off x="323528" y="4077072"/>
            <a:ext cx="2592288" cy="576064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780696"/>
          </a:xfrm>
        </p:spPr>
        <p:txBody>
          <a:bodyPr>
            <a:normAutofit fontScale="90000"/>
          </a:bodyPr>
          <a:lstStyle/>
          <a:p>
            <a:r>
              <a:rPr lang="es-ES" b="1" dirty="0" smtClean="0">
                <a:solidFill>
                  <a:schemeClr val="accent1">
                    <a:lumMod val="75000"/>
                  </a:schemeClr>
                </a:solidFill>
              </a:rPr>
              <a:t>Actual formación – Colegio Nuestra Señora de los Rosales</a:t>
            </a:r>
            <a:endParaRPr lang="es-ES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5" name="4 Flecha abajo"/>
          <p:cNvSpPr/>
          <p:nvPr/>
        </p:nvSpPr>
        <p:spPr>
          <a:xfrm>
            <a:off x="4283968" y="1628800"/>
            <a:ext cx="216024" cy="576064"/>
          </a:xfrm>
          <a:prstGeom prst="downArrow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" name="5 Rectángulo redondeado"/>
          <p:cNvSpPr/>
          <p:nvPr/>
        </p:nvSpPr>
        <p:spPr>
          <a:xfrm>
            <a:off x="2699792" y="2276872"/>
            <a:ext cx="3456384" cy="936104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" name="6 CuadroTexto"/>
          <p:cNvSpPr txBox="1"/>
          <p:nvPr/>
        </p:nvSpPr>
        <p:spPr>
          <a:xfrm>
            <a:off x="2699792" y="2492896"/>
            <a:ext cx="33843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800" b="1" dirty="0" smtClean="0">
                <a:solidFill>
                  <a:srgbClr val="00B050"/>
                </a:solidFill>
              </a:rPr>
              <a:t>Posible formación</a:t>
            </a:r>
            <a:endParaRPr lang="es-ES" sz="2800" b="1" dirty="0">
              <a:solidFill>
                <a:srgbClr val="00B050"/>
              </a:solidFill>
            </a:endParaRPr>
          </a:p>
        </p:txBody>
      </p:sp>
      <p:cxnSp>
        <p:nvCxnSpPr>
          <p:cNvPr id="8" name="7 Conector recto de flecha"/>
          <p:cNvCxnSpPr/>
          <p:nvPr/>
        </p:nvCxnSpPr>
        <p:spPr>
          <a:xfrm flipH="1">
            <a:off x="1475656" y="3212976"/>
            <a:ext cx="2844316" cy="62890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9" name="8 Conector recto de flecha"/>
          <p:cNvCxnSpPr/>
          <p:nvPr/>
        </p:nvCxnSpPr>
        <p:spPr>
          <a:xfrm flipH="1">
            <a:off x="4283968" y="3212976"/>
            <a:ext cx="36004" cy="781277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10" name="9 Conector recto de flecha"/>
          <p:cNvCxnSpPr/>
          <p:nvPr/>
        </p:nvCxnSpPr>
        <p:spPr>
          <a:xfrm>
            <a:off x="4283968" y="3212976"/>
            <a:ext cx="2124236" cy="62890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11" name="10 Rectángulo"/>
          <p:cNvSpPr/>
          <p:nvPr/>
        </p:nvSpPr>
        <p:spPr>
          <a:xfrm>
            <a:off x="467544" y="4149080"/>
            <a:ext cx="235243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ES" dirty="0" smtClean="0"/>
              <a:t>ACADEMIAS MILITARES</a:t>
            </a:r>
            <a:endParaRPr lang="es-ES" dirty="0"/>
          </a:p>
        </p:txBody>
      </p:sp>
      <p:sp>
        <p:nvSpPr>
          <p:cNvPr id="12" name="11 Rectángulo"/>
          <p:cNvSpPr/>
          <p:nvPr/>
        </p:nvSpPr>
        <p:spPr>
          <a:xfrm>
            <a:off x="2843808" y="4653136"/>
            <a:ext cx="295978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ES" dirty="0" smtClean="0"/>
              <a:t>ESTUDIOS EN EL EXTRANJERO</a:t>
            </a:r>
            <a:endParaRPr lang="es-ES" dirty="0"/>
          </a:p>
        </p:txBody>
      </p:sp>
      <p:sp>
        <p:nvSpPr>
          <p:cNvPr id="13" name="12 Rectángulo"/>
          <p:cNvSpPr/>
          <p:nvPr/>
        </p:nvSpPr>
        <p:spPr>
          <a:xfrm>
            <a:off x="5868144" y="4077072"/>
            <a:ext cx="221663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ES" dirty="0" smtClean="0"/>
              <a:t>ESTUDIOS EN ESPAÑA</a:t>
            </a:r>
            <a:endParaRPr lang="es-ES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>
                <a:solidFill>
                  <a:srgbClr val="0070C0"/>
                </a:solidFill>
              </a:rPr>
              <a:t>CONCLUSIONES</a:t>
            </a:r>
            <a:endParaRPr lang="es-ES" dirty="0">
              <a:solidFill>
                <a:srgbClr val="0070C0"/>
              </a:solidFill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772816"/>
            <a:ext cx="8229600" cy="4353347"/>
          </a:xfrm>
        </p:spPr>
        <p:txBody>
          <a:bodyPr/>
          <a:lstStyle/>
          <a:p>
            <a:pPr>
              <a:buFontTx/>
              <a:buChar char="-"/>
            </a:pPr>
            <a:r>
              <a:rPr lang="es-ES" dirty="0" smtClean="0"/>
              <a:t>Revisión de la Constitución para que prime la edad sobre el sexo.</a:t>
            </a:r>
          </a:p>
          <a:p>
            <a:pPr>
              <a:buFontTx/>
              <a:buChar char="-"/>
            </a:pPr>
            <a:r>
              <a:rPr lang="es-ES" dirty="0" smtClean="0"/>
              <a:t>En cuanto a la educación sigue y se prevé que seguirá los pasos de su padre.</a:t>
            </a:r>
          </a:p>
          <a:p>
            <a:pPr>
              <a:buFontTx/>
              <a:buChar char="-"/>
            </a:pPr>
            <a:r>
              <a:rPr lang="es-ES" dirty="0" smtClean="0"/>
              <a:t>Con respecto a la prensa mediática su presencia en está será mayor conforme la Princesa de Asturias crezca y se haga cargo de sus obligaciones de Princesa.</a:t>
            </a:r>
          </a:p>
          <a:p>
            <a:pPr>
              <a:buFontTx/>
              <a:buChar char="-"/>
            </a:pPr>
            <a:r>
              <a:rPr lang="es-ES" dirty="0"/>
              <a:t>Mejor relaciones con la familia de la Reina </a:t>
            </a:r>
            <a:r>
              <a:rPr lang="es-ES" dirty="0" err="1"/>
              <a:t>Letizia</a:t>
            </a:r>
            <a:r>
              <a:rPr lang="es-ES" dirty="0"/>
              <a:t>.</a:t>
            </a:r>
          </a:p>
          <a:p>
            <a:pPr>
              <a:buFontTx/>
              <a:buChar char="-"/>
            </a:pPr>
            <a:r>
              <a:rPr lang="es-ES" dirty="0"/>
              <a:t>Sofía el mayor apoyo para la Princesa.</a:t>
            </a:r>
          </a:p>
          <a:p>
            <a:pPr>
              <a:buFontTx/>
              <a:buChar char="-"/>
            </a:pPr>
            <a:endParaRPr lang="es-ES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852704"/>
          </a:xfrm>
        </p:spPr>
        <p:txBody>
          <a:bodyPr/>
          <a:lstStyle/>
          <a:p>
            <a:r>
              <a:rPr lang="es-ES" dirty="0" smtClean="0"/>
              <a:t>REFERENCIAS BIBLIOGRÁFICAS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556792"/>
            <a:ext cx="8229600" cy="4767808"/>
          </a:xfrm>
        </p:spPr>
        <p:txBody>
          <a:bodyPr>
            <a:normAutofit/>
          </a:bodyPr>
          <a:lstStyle/>
          <a:p>
            <a:r>
              <a:rPr lang="es-ES" sz="1900" dirty="0" smtClean="0"/>
              <a:t>González, D. (18 de junio de 2014). La princesa Leonor tendrá una formación paralela a la de su padre, el rey Felipe VI. 20 minutos. Recuperado de  </a:t>
            </a:r>
            <a:r>
              <a:rPr lang="es-ES" sz="1900" u="sng" dirty="0" smtClean="0">
                <a:hlinkClick r:id="rId2"/>
              </a:rPr>
              <a:t>http://www.20minutos.es/noticia/2168223/0/formacion-y-educacion/infanta-leonor/princesa-asturias/</a:t>
            </a:r>
            <a:endParaRPr lang="es-ES" sz="1900" dirty="0" smtClean="0"/>
          </a:p>
          <a:p>
            <a:r>
              <a:rPr lang="es-ES" sz="1900" dirty="0" smtClean="0"/>
              <a:t>Rodríguez, J. (22 de junio de 2014). Leonor: niña y princesa. El país. Recuperado de </a:t>
            </a:r>
            <a:r>
              <a:rPr lang="es-ES" sz="1900" u="sng" dirty="0" smtClean="0">
                <a:hlinkClick r:id="rId3"/>
              </a:rPr>
              <a:t>http://elpais.com/elpais/2014/06/20/eps/1403279099_300131.html</a:t>
            </a:r>
            <a:endParaRPr lang="es-ES" sz="1900" u="sng" dirty="0" smtClean="0"/>
          </a:p>
          <a:p>
            <a:r>
              <a:rPr lang="es-ES" sz="1900" dirty="0" smtClean="0"/>
              <a:t>Font, C. (29 de abril de 2014). Los secretos de Sofá, la benjamina de los Príncipes de Asturias. El mundo. </a:t>
            </a:r>
            <a:r>
              <a:rPr lang="es-ES" sz="1900" dirty="0"/>
              <a:t>Recuperado de </a:t>
            </a:r>
            <a:r>
              <a:rPr lang="es-ES" sz="1900" dirty="0">
                <a:hlinkClick r:id="rId4"/>
              </a:rPr>
              <a:t>http://</a:t>
            </a:r>
            <a:r>
              <a:rPr lang="es-ES" sz="1900" dirty="0" smtClean="0">
                <a:hlinkClick r:id="rId4"/>
              </a:rPr>
              <a:t>www.elmundo.es/loc/2014/04/29/535e782de2704e82568b456b.html</a:t>
            </a:r>
            <a:endParaRPr lang="es-ES" sz="1900" dirty="0" smtClean="0"/>
          </a:p>
          <a:p>
            <a:r>
              <a:rPr lang="es-ES" sz="1900" dirty="0" err="1" smtClean="0"/>
              <a:t>Pinteño</a:t>
            </a:r>
            <a:r>
              <a:rPr lang="es-ES" sz="1900" dirty="0" smtClean="0"/>
              <a:t>, A. (14 de junio de 2014). Disciplina, disciplina. </a:t>
            </a:r>
            <a:r>
              <a:rPr lang="es-ES" sz="1900" dirty="0" err="1" smtClean="0"/>
              <a:t>Vanity</a:t>
            </a:r>
            <a:r>
              <a:rPr lang="es-ES" sz="1900" dirty="0" smtClean="0"/>
              <a:t> </a:t>
            </a:r>
            <a:r>
              <a:rPr lang="es-ES" sz="1900" dirty="0" err="1" smtClean="0"/>
              <a:t>Fair</a:t>
            </a:r>
            <a:r>
              <a:rPr lang="es-ES" sz="1900" dirty="0" smtClean="0"/>
              <a:t>. </a:t>
            </a:r>
            <a:r>
              <a:rPr lang="es-ES" sz="1900" dirty="0"/>
              <a:t>Recuperado de </a:t>
            </a:r>
            <a:r>
              <a:rPr lang="es-ES" sz="1900" dirty="0">
                <a:hlinkClick r:id="rId5"/>
              </a:rPr>
              <a:t>http://</a:t>
            </a:r>
            <a:r>
              <a:rPr lang="es-ES" sz="1900" dirty="0" smtClean="0">
                <a:hlinkClick r:id="rId5"/>
              </a:rPr>
              <a:t>www.revistavanityfair.es/actualidad/articulos/disciplina-disciplina/15125</a:t>
            </a:r>
            <a:endParaRPr lang="es-ES" sz="1900" dirty="0" smtClean="0"/>
          </a:p>
          <a:p>
            <a:pPr marL="0" indent="0">
              <a:buNone/>
            </a:pPr>
            <a:endParaRPr lang="es-ES" sz="1900" dirty="0" smtClean="0"/>
          </a:p>
          <a:p>
            <a:pPr marL="0" indent="0">
              <a:buNone/>
            </a:pPr>
            <a:endParaRPr lang="es-ES" sz="1900" dirty="0" smtClean="0"/>
          </a:p>
          <a:p>
            <a:pPr>
              <a:buNone/>
            </a:pPr>
            <a:endParaRPr lang="es-ES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ujo">
  <a:themeElements>
    <a:clrScheme name="Flujo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ujo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ujo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172</TotalTime>
  <Words>785</Words>
  <Application>Microsoft Office PowerPoint</Application>
  <PresentationFormat>Presentación en pantalla (4:3)</PresentationFormat>
  <Paragraphs>115</Paragraphs>
  <Slides>20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20</vt:i4>
      </vt:variant>
    </vt:vector>
  </HeadingPairs>
  <TitlesOfParts>
    <vt:vector size="25" baseType="lpstr">
      <vt:lpstr>Calibri</vt:lpstr>
      <vt:lpstr>Constantia</vt:lpstr>
      <vt:lpstr>Wingdings</vt:lpstr>
      <vt:lpstr>Wingdings 2</vt:lpstr>
      <vt:lpstr>Flujo</vt:lpstr>
      <vt:lpstr>LA EDUCACIÓN DE LA PRINCESA DE ASTURIAS</vt:lpstr>
      <vt:lpstr>Antecedentes ,la figura de la Princesa de Asturias: Isabel II (1830-1904)</vt:lpstr>
      <vt:lpstr>Antecedentes, la figura del Príncipe de Asturias: Su Majestad el rey Felipe VI (1968-????)</vt:lpstr>
      <vt:lpstr>PRIMEROS AÑOS DE VIDA</vt:lpstr>
      <vt:lpstr>Presentación de PowerPoint</vt:lpstr>
      <vt:lpstr>ENTORNO SOCIAL Y FAMILIAR: Relación con la familia materna</vt:lpstr>
      <vt:lpstr>Relación con la familia paterna</vt:lpstr>
      <vt:lpstr>    El papel de Sofía. Función afectiva y complementaria como apoyo.</vt:lpstr>
      <vt:lpstr>PROYECCIÓN MEDIÁTICA </vt:lpstr>
      <vt:lpstr>PROYECCION MEDIÁTICA Y ACTOS PROTOCOLARIOS</vt:lpstr>
      <vt:lpstr>LA PRESENCIA MEDIATICA</vt:lpstr>
      <vt:lpstr>LA PRESENCIA MEDIATICA</vt:lpstr>
      <vt:lpstr>LA PRESENCIA MEDIATICA</vt:lpstr>
      <vt:lpstr>LA PRESENCIA MEDIATICA</vt:lpstr>
      <vt:lpstr>LA PRESENCIA MEDIATICA</vt:lpstr>
      <vt:lpstr>LA PRESENCIA MEDIÁTICA</vt:lpstr>
      <vt:lpstr>ACTUAL Y POSIBLE FORMACIÓN DE LA PRINCESA LEONOR</vt:lpstr>
      <vt:lpstr>Actual formación – Colegio Nuestra Señora de los Rosales</vt:lpstr>
      <vt:lpstr>CONCLUSIONES</vt:lpstr>
      <vt:lpstr>REFERENCIAS BIBLIOGRÁFICAS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 EDUCACIÓN DE LA PRINCESA DE ASTURIAS</dc:title>
  <dc:creator>yanire</dc:creator>
  <cp:lastModifiedBy>CRISTINA SÁNCHEZ ACEITÓN</cp:lastModifiedBy>
  <cp:revision>29</cp:revision>
  <dcterms:created xsi:type="dcterms:W3CDTF">2015-12-08T09:49:43Z</dcterms:created>
  <dcterms:modified xsi:type="dcterms:W3CDTF">2015-12-26T11:02:36Z</dcterms:modified>
</cp:coreProperties>
</file>