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vier\Documents\FAIR%20PLAY%20MAR%202014\3%20Tesis%20Fair%20play%202013%20NOV\1%20TS_F.%20te&#243;rica,%20recursos\4%20resultados%20excel%20tesis\Tratamiento%20datos%20tesis%20fair%20play%202012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view3D>
      <c:rAngAx val="1"/>
    </c:view3D>
    <c:plotArea>
      <c:layout/>
      <c:bar3DChart>
        <c:barDir val="bar"/>
        <c:grouping val="clustered"/>
        <c:ser>
          <c:idx val="2"/>
          <c:order val="2"/>
          <c:tx>
            <c:strRef>
              <c:f>Hoja11!$K$4</c:f>
            </c:strRef>
          </c:tx>
          <c:spPr>
            <a:solidFill>
              <a:schemeClr val="accent6">
                <a:lumMod val="50000"/>
              </a:schemeClr>
            </a:solidFill>
          </c:spPr>
          <c:cat>
            <c:multiLvlStrRef>
              <c:f>Hoja11!$J$5:$J$16</c:f>
            </c:multiLvlStrRef>
          </c:cat>
          <c:val>
            <c:numRef>
              <c:f>Hoja11!$K$5:$K$16</c:f>
            </c:numRef>
          </c:val>
        </c:ser>
        <c:ser>
          <c:idx val="3"/>
          <c:order val="3"/>
          <c:tx>
            <c:strRef>
              <c:f>Hoja11!$L$4</c:f>
            </c:strRef>
          </c:tx>
          <c:spPr>
            <a:solidFill>
              <a:srgbClr val="92D050"/>
            </a:solidFill>
          </c:spPr>
          <c:cat>
            <c:multiLvlStrRef>
              <c:f>Hoja11!$J$5:$J$16</c:f>
            </c:multiLvlStrRef>
          </c:cat>
          <c:val>
            <c:numRef>
              <c:f>Hoja11!$L$5:$L$16</c:f>
            </c:numRef>
          </c:val>
        </c:ser>
        <c:ser>
          <c:idx val="0"/>
          <c:order val="0"/>
          <c:tx>
            <c:strRef>
              <c:f>'[Tratamiento datos tesis fair play 2012 2013.xlsx]Hoja11'!$K$4</c:f>
              <c:strCache>
                <c:ptCount val="1"/>
                <c:pt idx="0">
                  <c:v>Experimental</c:v>
                </c:pt>
              </c:strCache>
            </c:strRef>
          </c:tx>
          <c:spPr>
            <a:solidFill>
              <a:schemeClr val="tx1"/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es-ES"/>
              </a:p>
            </c:txPr>
            <c:showVal val="1"/>
          </c:dLbls>
          <c:cat>
            <c:strRef>
              <c:f>'[Tratamiento datos tesis fair play 2012 2013.xlsx]Hoja11'!$J$5:$J$17</c:f>
              <c:strCache>
                <c:ptCount val="13"/>
                <c:pt idx="0">
                  <c:v>21. Protestar al entrenador</c:v>
                </c:pt>
                <c:pt idx="1">
                  <c:v>19. Jugar por ganar o por diversión</c:v>
                </c:pt>
                <c:pt idx="2">
                  <c:v>18. Enfadarse o admitir los errores</c:v>
                </c:pt>
                <c:pt idx="3">
                  <c:v>14. Preocuparse por el lesionado</c:v>
                </c:pt>
                <c:pt idx="4">
                  <c:v>13. Permitir jugar al que llega tarde</c:v>
                </c:pt>
                <c:pt idx="5">
                  <c:v>12. Honestidad en el juego</c:v>
                </c:pt>
                <c:pt idx="6">
                  <c:v>10. Obedecer al árbitro</c:v>
                </c:pt>
                <c:pt idx="7">
                  <c:v>9. Animar al perdedor</c:v>
                </c:pt>
                <c:pt idx="8">
                  <c:v>6. Dar la mano al vencedor</c:v>
                </c:pt>
                <c:pt idx="9">
                  <c:v>5. Jugar con ilusión…</c:v>
                </c:pt>
                <c:pt idx="10">
                  <c:v>3. Al errar pensar cómo mejorar</c:v>
                </c:pt>
                <c:pt idx="11">
                  <c:v>2. Esfuerzo</c:v>
                </c:pt>
                <c:pt idx="12">
                  <c:v>1. Asistencia</c:v>
                </c:pt>
              </c:strCache>
            </c:strRef>
          </c:cat>
          <c:val>
            <c:numRef>
              <c:f>'[Tratamiento datos tesis fair play 2012 2013.xlsx]Hoja11'!$K$5:$K$17</c:f>
              <c:numCache>
                <c:formatCode>General</c:formatCode>
                <c:ptCount val="13"/>
                <c:pt idx="0">
                  <c:v>4.49</c:v>
                </c:pt>
                <c:pt idx="1">
                  <c:v>4.0999999999999996</c:v>
                </c:pt>
                <c:pt idx="2">
                  <c:v>4.05</c:v>
                </c:pt>
                <c:pt idx="3">
                  <c:v>4.0999999999999996</c:v>
                </c:pt>
                <c:pt idx="4">
                  <c:v>4.2300000000000004</c:v>
                </c:pt>
                <c:pt idx="5">
                  <c:v>4.0199999999999996</c:v>
                </c:pt>
                <c:pt idx="6">
                  <c:v>4.0999999999999996</c:v>
                </c:pt>
                <c:pt idx="7">
                  <c:v>4.33</c:v>
                </c:pt>
                <c:pt idx="8">
                  <c:v>4.1599999999999975</c:v>
                </c:pt>
                <c:pt idx="9">
                  <c:v>4.72</c:v>
                </c:pt>
                <c:pt idx="10">
                  <c:v>4.28</c:v>
                </c:pt>
                <c:pt idx="11">
                  <c:v>4.4400000000000004</c:v>
                </c:pt>
                <c:pt idx="12">
                  <c:v>4.8199999999999985</c:v>
                </c:pt>
              </c:numCache>
            </c:numRef>
          </c:val>
        </c:ser>
        <c:ser>
          <c:idx val="1"/>
          <c:order val="1"/>
          <c:tx>
            <c:strRef>
              <c:f>'[Tratamiento datos tesis fair play 2012 2013.xlsx]Hoja11'!$L$4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Lbls>
            <c:dLbl>
              <c:idx val="0"/>
              <c:layout>
                <c:manualLayout>
                  <c:x val="0"/>
                  <c:y val="-1.0712506070595837E-2"/>
                </c:manualLayout>
              </c:layout>
              <c:showVal val="1"/>
            </c:dLbl>
            <c:dLbl>
              <c:idx val="1"/>
              <c:layout>
                <c:manualLayout>
                  <c:x val="4.7810720744734187E-3"/>
                  <c:y val="-8.0343795529467868E-3"/>
                </c:manualLayout>
              </c:layout>
              <c:showVal val="1"/>
            </c:dLbl>
            <c:dLbl>
              <c:idx val="2"/>
              <c:layout>
                <c:manualLayout>
                  <c:x val="-2.3905360372366491E-3"/>
                  <c:y val="-1.6068759105893761E-2"/>
                </c:manualLayout>
              </c:layout>
              <c:showVal val="1"/>
            </c:dLbl>
            <c:dLbl>
              <c:idx val="3"/>
              <c:layout>
                <c:manualLayout>
                  <c:x val="-2.3905360372366491E-3"/>
                  <c:y val="-1.0712506070595837E-2"/>
                </c:manualLayout>
              </c:layout>
              <c:showVal val="1"/>
            </c:dLbl>
            <c:dLbl>
              <c:idx val="4"/>
              <c:layout>
                <c:manualLayout>
                  <c:x val="-2.3905360372366491E-3"/>
                  <c:y val="-8.034379552946877E-3"/>
                </c:manualLayout>
              </c:layout>
              <c:showVal val="1"/>
            </c:dLbl>
            <c:dLbl>
              <c:idx val="5"/>
              <c:layout>
                <c:manualLayout>
                  <c:x val="-2.3905360372366491E-3"/>
                  <c:y val="-1.3390632588244617E-2"/>
                </c:manualLayout>
              </c:layout>
              <c:showVal val="1"/>
            </c:dLbl>
            <c:dLbl>
              <c:idx val="6"/>
              <c:layout>
                <c:manualLayout>
                  <c:x val="-2.3905360372366491E-3"/>
                  <c:y val="-1.0712506070595837E-2"/>
                </c:manualLayout>
              </c:layout>
              <c:showVal val="1"/>
            </c:dLbl>
            <c:dLbl>
              <c:idx val="7"/>
              <c:layout>
                <c:manualLayout>
                  <c:x val="-2.3905360372366491E-3"/>
                  <c:y val="-8.034379552946877E-3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-1.0712506070595837E-2"/>
                </c:manualLayout>
              </c:layout>
              <c:showVal val="1"/>
            </c:dLbl>
            <c:dLbl>
              <c:idx val="9"/>
              <c:layout>
                <c:manualLayout>
                  <c:x val="-2.3905360372366491E-3"/>
                  <c:y val="-1.0712506070595837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-8.034379552946851E-3"/>
                </c:manualLayout>
              </c:layout>
              <c:showVal val="1"/>
            </c:dLbl>
            <c:dLbl>
              <c:idx val="11"/>
              <c:layout>
                <c:manualLayout>
                  <c:x val="0"/>
                  <c:y val="-1.3390632588244611E-2"/>
                </c:manualLayout>
              </c:layout>
              <c:showVal val="1"/>
            </c:dLbl>
            <c:dLbl>
              <c:idx val="12"/>
              <c:layout>
                <c:manualLayout>
                  <c:x val="0"/>
                  <c:y val="-1.0712506070595837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s-ES"/>
              </a:p>
            </c:txPr>
            <c:showVal val="1"/>
          </c:dLbls>
          <c:cat>
            <c:strRef>
              <c:f>'[Tratamiento datos tesis fair play 2012 2013.xlsx]Hoja11'!$J$5:$J$17</c:f>
              <c:strCache>
                <c:ptCount val="13"/>
                <c:pt idx="0">
                  <c:v>21. Protestar al entrenador</c:v>
                </c:pt>
                <c:pt idx="1">
                  <c:v>19. Jugar por ganar o por diversión</c:v>
                </c:pt>
                <c:pt idx="2">
                  <c:v>18. Enfadarse o admitir los errores</c:v>
                </c:pt>
                <c:pt idx="3">
                  <c:v>14. Preocuparse por el lesionado</c:v>
                </c:pt>
                <c:pt idx="4">
                  <c:v>13. Permitir jugar al que llega tarde</c:v>
                </c:pt>
                <c:pt idx="5">
                  <c:v>12. Honestidad en el juego</c:v>
                </c:pt>
                <c:pt idx="6">
                  <c:v>10. Obedecer al árbitro</c:v>
                </c:pt>
                <c:pt idx="7">
                  <c:v>9. Animar al perdedor</c:v>
                </c:pt>
                <c:pt idx="8">
                  <c:v>6. Dar la mano al vencedor</c:v>
                </c:pt>
                <c:pt idx="9">
                  <c:v>5. Jugar con ilusión…</c:v>
                </c:pt>
                <c:pt idx="10">
                  <c:v>3. Al errar pensar cómo mejorar</c:v>
                </c:pt>
                <c:pt idx="11">
                  <c:v>2. Esfuerzo</c:v>
                </c:pt>
                <c:pt idx="12">
                  <c:v>1. Asistencia</c:v>
                </c:pt>
              </c:strCache>
            </c:strRef>
          </c:cat>
          <c:val>
            <c:numRef>
              <c:f>'[Tratamiento datos tesis fair play 2012 2013.xlsx]Hoja11'!$L$5:$L$17</c:f>
              <c:numCache>
                <c:formatCode>General</c:formatCode>
                <c:ptCount val="13"/>
                <c:pt idx="0">
                  <c:v>4.1099999999999985</c:v>
                </c:pt>
                <c:pt idx="1">
                  <c:v>3.09</c:v>
                </c:pt>
                <c:pt idx="2">
                  <c:v>3.3699999999999997</c:v>
                </c:pt>
                <c:pt idx="3">
                  <c:v>3.29</c:v>
                </c:pt>
                <c:pt idx="4">
                  <c:v>3.32</c:v>
                </c:pt>
                <c:pt idx="5">
                  <c:v>3.46</c:v>
                </c:pt>
                <c:pt idx="6">
                  <c:v>3.63</c:v>
                </c:pt>
                <c:pt idx="7">
                  <c:v>2.63</c:v>
                </c:pt>
                <c:pt idx="8">
                  <c:v>4.03</c:v>
                </c:pt>
                <c:pt idx="9">
                  <c:v>4.54</c:v>
                </c:pt>
                <c:pt idx="10">
                  <c:v>3.75</c:v>
                </c:pt>
                <c:pt idx="11">
                  <c:v>3.94</c:v>
                </c:pt>
                <c:pt idx="12">
                  <c:v>4.54</c:v>
                </c:pt>
              </c:numCache>
            </c:numRef>
          </c:val>
        </c:ser>
        <c:shape val="box"/>
        <c:axId val="49837568"/>
        <c:axId val="49839104"/>
        <c:axId val="0"/>
      </c:bar3DChart>
      <c:catAx>
        <c:axId val="49837568"/>
        <c:scaling>
          <c:orientation val="minMax"/>
        </c:scaling>
        <c:axPos val="l"/>
        <c:tickLblPos val="nextTo"/>
        <c:txPr>
          <a:bodyPr/>
          <a:lstStyle/>
          <a:p>
            <a:pPr>
              <a:defRPr sz="1000"/>
            </a:pPr>
            <a:endParaRPr lang="es-ES"/>
          </a:p>
        </c:txPr>
        <c:crossAx val="49839104"/>
        <c:crosses val="autoZero"/>
        <c:auto val="1"/>
        <c:lblAlgn val="ctr"/>
        <c:lblOffset val="100"/>
      </c:catAx>
      <c:valAx>
        <c:axId val="49839104"/>
        <c:scaling>
          <c:orientation val="minMax"/>
          <c:max val="5"/>
          <c:min val="4"/>
        </c:scaling>
        <c:axPos val="b"/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s-ES"/>
          </a:p>
        </c:txPr>
        <c:crossAx val="49837568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imes New Roman" pitchFamily="18" charset="0"/>
          <a:cs typeface="Times New Roman" pitchFamily="18" charset="0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7507-D06F-47AD-9F72-77B632C2F1C1}" type="datetimeFigureOut">
              <a:rPr lang="es-ES" smtClean="0"/>
              <a:t>15/03/2015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D1CB7-B4FD-4681-AB7C-DCE99C1046D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Gráfico"/>
          <p:cNvGraphicFramePr/>
          <p:nvPr/>
        </p:nvGraphicFramePr>
        <p:xfrm>
          <a:off x="1915692" y="1057939"/>
          <a:ext cx="5312616" cy="4742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</Words>
  <Application>Microsoft Office PowerPoint</Application>
  <PresentationFormat>Presentación en pantalla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Manuel</dc:creator>
  <cp:lastModifiedBy>Manuel</cp:lastModifiedBy>
  <cp:revision>1</cp:revision>
  <dcterms:created xsi:type="dcterms:W3CDTF">2015-03-15T22:42:58Z</dcterms:created>
  <dcterms:modified xsi:type="dcterms:W3CDTF">2015-03-15T22:49:19Z</dcterms:modified>
</cp:coreProperties>
</file>